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323"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8000"/>
    <a:srgbClr val="006600"/>
    <a:srgbClr val="B89B1E"/>
    <a:srgbClr val="B26D4E"/>
    <a:srgbClr val="FF3399"/>
    <a:srgbClr val="D0A348"/>
    <a:srgbClr val="FF5050"/>
    <a:srgbClr val="FFCC66"/>
    <a:srgbClr val="0EE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16" autoAdjust="0"/>
  </p:normalViewPr>
  <p:slideViewPr>
    <p:cSldViewPr>
      <p:cViewPr>
        <p:scale>
          <a:sx n="90" d="100"/>
          <a:sy n="90" d="100"/>
        </p:scale>
        <p:origin x="-63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A025E7-4BE7-4F4D-A3F8-FFD1417A95AA}" type="datetimeFigureOut">
              <a:rPr lang="en-US" smtClean="0"/>
              <a:pPr/>
              <a:t>8/28/2014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BB6DA5-E48C-4BF0-844B-3DD10BF87789}" type="slidenum">
              <a:rPr lang="en-US" smtClean="0"/>
              <a:pPr/>
              <a:t>‹#›</a:t>
            </a:fld>
            <a:endParaRPr lang="en-US"/>
          </a:p>
        </p:txBody>
      </p:sp>
    </p:spTree>
    <p:extLst>
      <p:ext uri="{BB962C8B-B14F-4D97-AF65-F5344CB8AC3E}">
        <p14:creationId xmlns:p14="http://schemas.microsoft.com/office/powerpoint/2010/main" val="101613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B68CD-4333-4A3F-A330-F13D37A20C87}" type="datetimeFigureOut">
              <a:rPr lang="en-US" smtClean="0"/>
              <a:pPr/>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2768A-025B-499B-A12A-60E3C8C21989}" type="slidenum">
              <a:rPr lang="en-US" smtClean="0"/>
              <a:pPr/>
              <a:t>‹#›</a:t>
            </a:fld>
            <a:endParaRPr lang="en-US"/>
          </a:p>
        </p:txBody>
      </p:sp>
    </p:spTree>
    <p:extLst>
      <p:ext uri="{BB962C8B-B14F-4D97-AF65-F5344CB8AC3E}">
        <p14:creationId xmlns:p14="http://schemas.microsoft.com/office/powerpoint/2010/main" val="189825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92768A-025B-499B-A12A-60E3C8C2198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DA3DA9-5795-4CD2-8552-0D68BEE74147}" type="datetime1">
              <a:rPr lang="en-US" smtClean="0"/>
              <a:pPr/>
              <a:t>8/28/2014</a:t>
            </a:fld>
            <a:endParaRPr lang="en-US"/>
          </a:p>
        </p:txBody>
      </p:sp>
      <p:sp>
        <p:nvSpPr>
          <p:cNvPr id="5" name="Footer Placeholder 4"/>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6" name="Slide Number Placeholder 5"/>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C197B-0B10-4C06-AD8B-EBF4BBBA7F36}" type="datetime1">
              <a:rPr lang="en-US" smtClean="0"/>
              <a:pPr/>
              <a:t>8/28/2014</a:t>
            </a:fld>
            <a:endParaRPr lang="en-US"/>
          </a:p>
        </p:txBody>
      </p:sp>
      <p:sp>
        <p:nvSpPr>
          <p:cNvPr id="5" name="Footer Placeholder 4"/>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6" name="Slide Number Placeholder 5"/>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DFBE4-4D7A-47FF-B763-68C1177859EE}" type="datetime1">
              <a:rPr lang="en-US" smtClean="0"/>
              <a:pPr/>
              <a:t>8/28/2014</a:t>
            </a:fld>
            <a:endParaRPr lang="en-US"/>
          </a:p>
        </p:txBody>
      </p:sp>
      <p:sp>
        <p:nvSpPr>
          <p:cNvPr id="5" name="Footer Placeholder 4"/>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6" name="Slide Number Placeholder 5"/>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5B4DB-BE3F-4410-9839-67161BC78262}" type="datetime1">
              <a:rPr lang="en-US" smtClean="0"/>
              <a:pPr/>
              <a:t>8/28/2014</a:t>
            </a:fld>
            <a:endParaRPr lang="en-US"/>
          </a:p>
        </p:txBody>
      </p:sp>
      <p:sp>
        <p:nvSpPr>
          <p:cNvPr id="5" name="Footer Placeholder 4"/>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6" name="Slide Number Placeholder 5"/>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60C38-C407-490D-A1FF-79DDC551F464}" type="datetime1">
              <a:rPr lang="en-US" smtClean="0"/>
              <a:pPr/>
              <a:t>8/28/2014</a:t>
            </a:fld>
            <a:endParaRPr lang="en-US"/>
          </a:p>
        </p:txBody>
      </p:sp>
      <p:sp>
        <p:nvSpPr>
          <p:cNvPr id="5" name="Footer Placeholder 4"/>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6" name="Slide Number Placeholder 5"/>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16844-998B-477C-B9B1-7B3397123081}" type="datetime1">
              <a:rPr lang="en-US" smtClean="0"/>
              <a:pPr/>
              <a:t>8/28/2014</a:t>
            </a:fld>
            <a:endParaRPr lang="en-US"/>
          </a:p>
        </p:txBody>
      </p:sp>
      <p:sp>
        <p:nvSpPr>
          <p:cNvPr id="6" name="Footer Placeholder 5"/>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7" name="Slide Number Placeholder 6"/>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9DD55-7DDB-43AB-81A6-E7972A07EDCF}" type="datetime1">
              <a:rPr lang="en-US" smtClean="0"/>
              <a:pPr/>
              <a:t>8/28/2014</a:t>
            </a:fld>
            <a:endParaRPr lang="en-US"/>
          </a:p>
        </p:txBody>
      </p:sp>
      <p:sp>
        <p:nvSpPr>
          <p:cNvPr id="8" name="Footer Placeholder 7"/>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9" name="Slide Number Placeholder 8"/>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16DD8-D59D-4AEE-9C7F-94711D2DB9AD}" type="datetime1">
              <a:rPr lang="en-US" smtClean="0"/>
              <a:pPr/>
              <a:t>8/28/2014</a:t>
            </a:fld>
            <a:endParaRPr lang="en-US"/>
          </a:p>
        </p:txBody>
      </p:sp>
      <p:sp>
        <p:nvSpPr>
          <p:cNvPr id="4" name="Footer Placeholder 3"/>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5" name="Slide Number Placeholder 4"/>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D6644-8BAB-42E9-BC34-DA25164716A6}" type="datetime1">
              <a:rPr lang="en-US" smtClean="0"/>
              <a:pPr/>
              <a:t>8/28/2014</a:t>
            </a:fld>
            <a:endParaRPr lang="en-US"/>
          </a:p>
        </p:txBody>
      </p:sp>
      <p:sp>
        <p:nvSpPr>
          <p:cNvPr id="3" name="Footer Placeholder 2"/>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4" name="Slide Number Placeholder 3"/>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C786F-2F62-48E4-8D20-5FAF135EC7E3}" type="datetime1">
              <a:rPr lang="en-US" smtClean="0"/>
              <a:pPr/>
              <a:t>8/28/2014</a:t>
            </a:fld>
            <a:endParaRPr lang="en-US"/>
          </a:p>
        </p:txBody>
      </p:sp>
      <p:sp>
        <p:nvSpPr>
          <p:cNvPr id="6" name="Footer Placeholder 5"/>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7" name="Slide Number Placeholder 6"/>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7F926-75D0-4D29-B0B2-3DD4645476E6}" type="datetime1">
              <a:rPr lang="en-US" smtClean="0"/>
              <a:pPr/>
              <a:t>8/28/2014</a:t>
            </a:fld>
            <a:endParaRPr lang="en-US"/>
          </a:p>
        </p:txBody>
      </p:sp>
      <p:sp>
        <p:nvSpPr>
          <p:cNvPr id="6" name="Footer Placeholder 5"/>
          <p:cNvSpPr>
            <a:spLocks noGrp="1"/>
          </p:cNvSpPr>
          <p:nvPr>
            <p:ph type="ftr" sz="quarter" idx="11"/>
          </p:nvPr>
        </p:nvSpPr>
        <p:spPr/>
        <p:txBody>
          <a:bodyPr/>
          <a:lstStyle/>
          <a:p>
            <a:r>
              <a:rPr lang="en-US" smtClean="0"/>
              <a:t>Proprietary and Confidential (Contents Covered by Non Disclosure Agreement)</a:t>
            </a:r>
            <a:endParaRPr lang="en-US"/>
          </a:p>
        </p:txBody>
      </p:sp>
      <p:sp>
        <p:nvSpPr>
          <p:cNvPr id="7" name="Slide Number Placeholder 6"/>
          <p:cNvSpPr>
            <a:spLocks noGrp="1"/>
          </p:cNvSpPr>
          <p:nvPr>
            <p:ph type="sldNum" sz="quarter" idx="12"/>
          </p:nvPr>
        </p:nvSpPr>
        <p:spPr/>
        <p:txBody>
          <a:bodyPr/>
          <a:lstStyle/>
          <a:p>
            <a:fld id="{31584CE8-1752-475A-9192-96BC638AF2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752E-41BB-4FE0-BF6D-D4996A1A302F}" type="datetime1">
              <a:rPr lang="en-US" smtClean="0"/>
              <a:pPr/>
              <a:t>8/28/2014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Proprietary and Confidential (Contents Covered by Non Disclosure Agreement)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84CE8-1752-475A-9192-96BC638AF2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027003"/>
            <a:ext cx="9144000" cy="830997"/>
          </a:xfrm>
          <a:prstGeom prst="rect">
            <a:avLst/>
          </a:prstGeom>
          <a:solidFill>
            <a:srgbClr val="008000"/>
          </a:solidFill>
          <a:ln>
            <a:noFill/>
          </a:ln>
          <a:effectLst>
            <a:innerShdw blurRad="63500" dist="50800" dir="10800000">
              <a:prstClr val="black">
                <a:alpha val="50000"/>
              </a:prstClr>
            </a:innerShdw>
          </a:effectLst>
          <a:scene3d>
            <a:camera prst="orthographicFront"/>
            <a:lightRig rig="threePt" dir="t"/>
          </a:scene3d>
          <a:sp3d prstMaterial="metal">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b="1" dirty="0" smtClean="0">
                <a:solidFill>
                  <a:schemeClr val="bg1"/>
                </a:solidFill>
              </a:rPr>
              <a:t>By partnering with PooVak LLC, the right Leaf Blower Manufacturer can expand their customer base to the 44 Million households in the US that own dogs, and have a unique retail presence in  major pet retailers and online pet related sales outlets. There is no other product quite like the PooVak.</a:t>
            </a:r>
          </a:p>
        </p:txBody>
      </p:sp>
      <p:pic>
        <p:nvPicPr>
          <p:cNvPr id="19" name="Picture 18" descr="poovak_on_grass5.jpg"/>
          <p:cNvPicPr>
            <a:picLocks noChangeAspect="1"/>
          </p:cNvPicPr>
          <p:nvPr/>
        </p:nvPicPr>
        <p:blipFill>
          <a:blip r:embed="rId3" cstate="print"/>
          <a:srcRect l="23059" t="16667" r="16593" b="5556"/>
          <a:stretch>
            <a:fillRect/>
          </a:stretch>
        </p:blipFill>
        <p:spPr>
          <a:xfrm>
            <a:off x="3276600" y="1219200"/>
            <a:ext cx="3444240" cy="4305300"/>
          </a:xfrm>
          <a:prstGeom prst="rect">
            <a:avLst/>
          </a:prstGeom>
          <a:ln>
            <a:noFill/>
          </a:ln>
          <a:effectLst>
            <a:softEdge rad="112500"/>
          </a:effectLst>
        </p:spPr>
      </p:pic>
      <p:sp>
        <p:nvSpPr>
          <p:cNvPr id="12" name="Rounded Rectangle 11"/>
          <p:cNvSpPr/>
          <p:nvPr/>
        </p:nvSpPr>
        <p:spPr>
          <a:xfrm>
            <a:off x="3200400" y="3429000"/>
            <a:ext cx="1828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effectLst>
                  <a:outerShdw blurRad="38100" dist="38100" dir="2700000" algn="tl">
                    <a:srgbClr val="000000">
                      <a:alpha val="43137"/>
                    </a:srgbClr>
                  </a:outerShdw>
                </a:effectLst>
              </a:rPr>
              <a:t>Leaf Blower’s leaf collection tube  attaches to canister</a:t>
            </a:r>
            <a:endParaRPr lang="en-US" sz="1400" b="1" i="1" dirty="0">
              <a:effectLst>
                <a:outerShdw blurRad="38100" dist="38100" dir="2700000" algn="tl">
                  <a:srgbClr val="000000">
                    <a:alpha val="43137"/>
                  </a:srgbClr>
                </a:outerShdw>
              </a:effectLst>
            </a:endParaRPr>
          </a:p>
        </p:txBody>
      </p:sp>
      <p:cxnSp>
        <p:nvCxnSpPr>
          <p:cNvPr id="16" name="Straight Arrow Connector 15"/>
          <p:cNvCxnSpPr/>
          <p:nvPr/>
        </p:nvCxnSpPr>
        <p:spPr>
          <a:xfrm>
            <a:off x="4800600" y="3505200"/>
            <a:ext cx="381000" cy="152400"/>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08996" y="5355266"/>
            <a:ext cx="3124200" cy="692497"/>
          </a:xfrm>
          <a:prstGeom prst="rect">
            <a:avLst/>
          </a:prstGeom>
          <a:noFill/>
        </p:spPr>
        <p:txBody>
          <a:bodyPr wrap="square" rtlCol="0">
            <a:spAutoFit/>
          </a:bodyPr>
          <a:lstStyle/>
          <a:p>
            <a:r>
              <a:rPr lang="en-US" sz="1300" b="1" i="1" dirty="0" smtClean="0">
                <a:solidFill>
                  <a:srgbClr val="008000"/>
                </a:solidFill>
              </a:rPr>
              <a:t>3D Rendering of Phase 2 Design:</a:t>
            </a:r>
          </a:p>
          <a:p>
            <a:pPr>
              <a:buFont typeface="Arial" pitchFamily="34" charset="0"/>
              <a:buChar char="•"/>
            </a:pPr>
            <a:r>
              <a:rPr lang="en-US" sz="1300" b="1" i="1" dirty="0" smtClean="0">
                <a:solidFill>
                  <a:srgbClr val="008000"/>
                </a:solidFill>
              </a:rPr>
              <a:t>More producible and ergonomic</a:t>
            </a:r>
          </a:p>
          <a:p>
            <a:pPr>
              <a:buFont typeface="Arial" pitchFamily="34" charset="0"/>
              <a:buChar char="•"/>
            </a:pPr>
            <a:r>
              <a:rPr lang="en-US" sz="1300" b="1" i="1" dirty="0" smtClean="0">
                <a:solidFill>
                  <a:srgbClr val="008000"/>
                </a:solidFill>
              </a:rPr>
              <a:t>Lower Cost, (wheels are optional)</a:t>
            </a:r>
          </a:p>
        </p:txBody>
      </p:sp>
      <p:sp>
        <p:nvSpPr>
          <p:cNvPr id="23" name="TextBox 22"/>
          <p:cNvSpPr txBox="1"/>
          <p:nvPr/>
        </p:nvSpPr>
        <p:spPr>
          <a:xfrm>
            <a:off x="0" y="1295400"/>
            <a:ext cx="2590800" cy="461665"/>
          </a:xfrm>
          <a:prstGeom prst="rect">
            <a:avLst/>
          </a:prstGeom>
          <a:noFill/>
          <a:scene3d>
            <a:camera prst="orthographicFront"/>
            <a:lightRig rig="threePt" dir="t"/>
          </a:scene3d>
          <a:sp3d>
            <a:bevelT/>
          </a:sp3d>
        </p:spPr>
        <p:txBody>
          <a:bodyPr wrap="square" rtlCol="0">
            <a:spAutoFit/>
          </a:bodyPr>
          <a:lstStyle/>
          <a:p>
            <a:r>
              <a:rPr lang="en-US" sz="1200" b="1" dirty="0" smtClean="0">
                <a:solidFill>
                  <a:schemeClr val="bg1"/>
                </a:solidFill>
              </a:rPr>
              <a:t>Prototype has been Market Tested to over 100 Pet Owners in 2012 - 2013</a:t>
            </a:r>
          </a:p>
        </p:txBody>
      </p:sp>
      <p:sp>
        <p:nvSpPr>
          <p:cNvPr id="14" name="TextBox 13"/>
          <p:cNvSpPr txBox="1"/>
          <p:nvPr/>
        </p:nvSpPr>
        <p:spPr>
          <a:xfrm>
            <a:off x="0" y="1524000"/>
            <a:ext cx="3200400" cy="4347344"/>
          </a:xfrm>
          <a:prstGeom prst="rect">
            <a:avLst/>
          </a:prstGeom>
          <a:noFill/>
          <a:scene3d>
            <a:camera prst="orthographicFront"/>
            <a:lightRig rig="threePt" dir="t"/>
          </a:scene3d>
          <a:sp3d>
            <a:bevelT/>
          </a:sp3d>
        </p:spPr>
        <p:txBody>
          <a:bodyPr wrap="square" rtlCol="0">
            <a:spAutoFit/>
          </a:bodyPr>
          <a:lstStyle/>
          <a:p>
            <a:r>
              <a:rPr lang="en-US" sz="1400" b="1" dirty="0" smtClean="0">
                <a:solidFill>
                  <a:srgbClr val="006600"/>
                </a:solidFill>
                <a:effectLst>
                  <a:outerShdw blurRad="38100" dist="38100" dir="2700000" algn="tl">
                    <a:srgbClr val="000000">
                      <a:alpha val="43137"/>
                    </a:srgbClr>
                  </a:outerShdw>
                </a:effectLst>
              </a:rPr>
              <a:t>CUSTOMER REVIEWS of Prototype:</a:t>
            </a:r>
          </a:p>
          <a:p>
            <a:endParaRPr lang="en-US" sz="1250" b="1" u="sng" dirty="0" smtClean="0">
              <a:solidFill>
                <a:srgbClr val="006600"/>
              </a:solidFill>
              <a:effectLst>
                <a:outerShdw blurRad="38100" dist="38100" dir="2700000" algn="tl">
                  <a:srgbClr val="000000">
                    <a:alpha val="43137"/>
                  </a:srgbClr>
                </a:outerShdw>
              </a:effectLst>
            </a:endParaRP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ABSOLUTELY AMAZING!! </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Our Backs are saved</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The Best Invention Since the Wheel.</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Clean up is a snap.</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Rave reviews my friend, rave reviews.</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picks up all kinds of poop. Easily!</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I’ve cut my clean up time to 15 minutes</a:t>
            </a:r>
          </a:p>
          <a:p>
            <a:pPr>
              <a:buFont typeface="Arial" pitchFamily="34" charset="0"/>
              <a:buChar char="•"/>
            </a:pPr>
            <a:r>
              <a:rPr lang="en-US" sz="1250" b="1" u="sng" dirty="0" smtClean="0">
                <a:solidFill>
                  <a:srgbClr val="006600"/>
                </a:solidFill>
                <a:effectLst>
                  <a:outerShdw blurRad="38100" dist="38100" dir="2700000" algn="tl">
                    <a:srgbClr val="000000">
                      <a:alpha val="43137"/>
                    </a:srgbClr>
                  </a:outerShdw>
                </a:effectLst>
              </a:rPr>
              <a:t>It used to be difficult to get my son to pick up the poop but now he does it without being asked!</a:t>
            </a:r>
            <a:endParaRPr lang="en-US" sz="1250" b="1" dirty="0" smtClean="0">
              <a:solidFill>
                <a:srgbClr val="006600"/>
              </a:solidFill>
              <a:effectLst>
                <a:outerShdw blurRad="38100" dist="38100" dir="2700000" algn="tl">
                  <a:srgbClr val="000000">
                    <a:alpha val="43137"/>
                  </a:srgbClr>
                </a:outerShdw>
              </a:effectLst>
            </a:endParaRP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The </a:t>
            </a:r>
            <a:r>
              <a:rPr lang="en-US" sz="1250" b="1" dirty="0" err="1" smtClean="0">
                <a:solidFill>
                  <a:srgbClr val="006600"/>
                </a:solidFill>
                <a:effectLst>
                  <a:outerShdw blurRad="38100" dist="38100" dir="2700000" algn="tl">
                    <a:srgbClr val="000000">
                      <a:alpha val="43137"/>
                    </a:srgbClr>
                  </a:outerShdw>
                </a:effectLst>
              </a:rPr>
              <a:t>Poovak</a:t>
            </a:r>
            <a:r>
              <a:rPr lang="en-US" sz="1250" b="1" dirty="0" smtClean="0">
                <a:solidFill>
                  <a:srgbClr val="006600"/>
                </a:solidFill>
                <a:effectLst>
                  <a:outerShdw blurRad="38100" dist="38100" dir="2700000" algn="tl">
                    <a:srgbClr val="000000">
                      <a:alpha val="43137"/>
                    </a:srgbClr>
                  </a:outerShdw>
                </a:effectLst>
              </a:rPr>
              <a:t> is excellent. In a few minutes I was able to pick up the small pieces of dog feces that rest inside the rock garden.</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It does very nice with the wet and old flattened waste. Clean-up was very easy.</a:t>
            </a:r>
          </a:p>
          <a:p>
            <a:pPr>
              <a:buFont typeface="Arial" pitchFamily="34" charset="0"/>
              <a:buChar char="•"/>
            </a:pPr>
            <a:r>
              <a:rPr lang="en-US" sz="1250" b="1" dirty="0" smtClean="0">
                <a:solidFill>
                  <a:srgbClr val="006600"/>
                </a:solidFill>
                <a:effectLst>
                  <a:outerShdw blurRad="38100" dist="38100" dir="2700000" algn="tl">
                    <a:srgbClr val="000000">
                      <a:alpha val="43137"/>
                    </a:srgbClr>
                  </a:outerShdw>
                </a:effectLst>
              </a:rPr>
              <a:t>When we used it for the first time, we had waste in various stages of age and decomposition. Some were very wet, flat and almost part of the turf. It didn't matter, it all came up very nicely and quickly.</a:t>
            </a:r>
          </a:p>
        </p:txBody>
      </p:sp>
      <p:sp>
        <p:nvSpPr>
          <p:cNvPr id="11" name="TextBox 10"/>
          <p:cNvSpPr txBox="1"/>
          <p:nvPr/>
        </p:nvSpPr>
        <p:spPr>
          <a:xfrm>
            <a:off x="0" y="0"/>
            <a:ext cx="9144000" cy="1323439"/>
          </a:xfrm>
          <a:prstGeom prst="rect">
            <a:avLst/>
          </a:prstGeom>
          <a:solidFill>
            <a:srgbClr val="008000"/>
          </a:solidFill>
          <a:ln>
            <a:noFill/>
          </a:ln>
          <a:effectLst>
            <a:innerShdw blurRad="63500" dist="50800" dir="10800000">
              <a:prstClr val="black">
                <a:alpha val="50000"/>
              </a:prstClr>
            </a:innerShdw>
          </a:effectLst>
          <a:scene3d>
            <a:camera prst="orthographicFront"/>
            <a:lightRig rig="threePt" dir="t"/>
          </a:scene3d>
          <a:sp3d prstMaterial="metal">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chemeClr val="bg1"/>
                </a:solidFill>
              </a:rPr>
              <a:t>                                                The PooVak® is a specially designed canister that attaches to</a:t>
            </a:r>
          </a:p>
          <a:p>
            <a:r>
              <a:rPr lang="en-US" b="1" dirty="0" smtClean="0">
                <a:solidFill>
                  <a:schemeClr val="bg1"/>
                </a:solidFill>
              </a:rPr>
              <a:t>		             a Leaf Blower/</a:t>
            </a:r>
            <a:r>
              <a:rPr lang="en-US" b="1" dirty="0" err="1" smtClean="0">
                <a:solidFill>
                  <a:schemeClr val="bg1"/>
                </a:solidFill>
              </a:rPr>
              <a:t>Vac</a:t>
            </a:r>
            <a:r>
              <a:rPr lang="en-US" b="1" dirty="0" smtClean="0">
                <a:solidFill>
                  <a:schemeClr val="bg1"/>
                </a:solidFill>
              </a:rPr>
              <a:t> for the task of vacuuming and collecting</a:t>
            </a:r>
          </a:p>
          <a:p>
            <a:r>
              <a:rPr lang="en-US" b="1" dirty="0" smtClean="0">
                <a:solidFill>
                  <a:schemeClr val="bg1"/>
                </a:solidFill>
              </a:rPr>
              <a:t>		             Pet Waste (or any small debris) into a disposable bag. </a:t>
            </a:r>
          </a:p>
          <a:p>
            <a:r>
              <a:rPr lang="en-US" sz="1200" b="1" i="1" dirty="0" smtClean="0">
                <a:solidFill>
                  <a:schemeClr val="bg1"/>
                </a:solidFill>
              </a:rPr>
              <a:t>The PooVak™ is Patented as an Attachment or Accessory to a leaf blower, US 8631540 B2, Jan 21, 2014. PooVak® is a  US Registered trademark, Reg. No 4203910. See Product info, videos, and customer reviews at </a:t>
            </a:r>
            <a:r>
              <a:rPr lang="en-US" sz="1400" b="1" i="1" dirty="0" smtClean="0">
                <a:solidFill>
                  <a:schemeClr val="bg1"/>
                </a:solidFill>
              </a:rPr>
              <a:t>www.PooVak.com</a:t>
            </a:r>
            <a:r>
              <a:rPr lang="en-US" sz="1200" b="1" i="1" dirty="0" smtClean="0">
                <a:solidFill>
                  <a:schemeClr val="bg1"/>
                </a:solidFill>
              </a:rPr>
              <a:t>. Contact: Jerry (520) 990-1389</a:t>
            </a:r>
          </a:p>
        </p:txBody>
      </p:sp>
      <p:sp>
        <p:nvSpPr>
          <p:cNvPr id="18" name="Rectangle 17"/>
          <p:cNvSpPr/>
          <p:nvPr/>
        </p:nvSpPr>
        <p:spPr>
          <a:xfrm>
            <a:off x="6597501" y="3220522"/>
            <a:ext cx="2622699" cy="2831544"/>
          </a:xfrm>
          <a:prstGeom prst="rect">
            <a:avLst/>
          </a:prstGeom>
          <a:noFill/>
          <a:scene3d>
            <a:camera prst="orthographicFront"/>
            <a:lightRig rig="threePt" dir="t"/>
          </a:scene3d>
          <a:sp3d>
            <a:bevelT/>
          </a:sp3d>
        </p:spPr>
        <p:txBody>
          <a:bodyPr wrap="square" rtlCol="0">
            <a:spAutoFit/>
          </a:bodyPr>
          <a:lstStyle/>
          <a:p>
            <a:r>
              <a:rPr lang="en-US" sz="1400" b="1" dirty="0" smtClean="0"/>
              <a:t>Having completed the test marketing phase, PooVak, LLC is currently in Phase 2 of product development. </a:t>
            </a:r>
          </a:p>
          <a:p>
            <a:pPr algn="ctr"/>
            <a:r>
              <a:rPr lang="en-US" sz="1400" b="1" dirty="0" smtClean="0"/>
              <a:t>Phase 2 Goals:</a:t>
            </a:r>
            <a:r>
              <a:rPr lang="en-US" sz="1200" b="1" dirty="0" smtClean="0"/>
              <a:t>  </a:t>
            </a:r>
          </a:p>
          <a:p>
            <a:pPr indent="-228600">
              <a:buAutoNum type="arabicPeriod"/>
            </a:pPr>
            <a:r>
              <a:rPr lang="en-US" sz="1200" b="1" dirty="0" smtClean="0"/>
              <a:t>Repackage product for high volume production (model shown). </a:t>
            </a:r>
          </a:p>
          <a:p>
            <a:pPr indent="-228600">
              <a:buAutoNum type="arabicPeriod"/>
            </a:pPr>
            <a:r>
              <a:rPr lang="en-US" sz="1200" b="1" dirty="0" smtClean="0"/>
              <a:t>Partner with a Leaf Blower OEM.</a:t>
            </a:r>
          </a:p>
          <a:p>
            <a:pPr indent="-228600">
              <a:buAutoNum type="arabicPeriod"/>
            </a:pPr>
            <a:r>
              <a:rPr lang="en-US" sz="1200" b="1" dirty="0" smtClean="0"/>
              <a:t>Estimate cost of production and retail price range.</a:t>
            </a:r>
          </a:p>
          <a:p>
            <a:pPr indent="-228600">
              <a:buAutoNum type="arabicPeriod"/>
            </a:pPr>
            <a:r>
              <a:rPr lang="en-US" sz="1200" b="1" dirty="0" smtClean="0"/>
              <a:t>Solicit retail interest in major Pet related retailers and H/W outlets.</a:t>
            </a:r>
          </a:p>
          <a:p>
            <a:pPr lvl="1" indent="-228600"/>
            <a:r>
              <a:rPr lang="en-US" sz="1200" b="1" dirty="0" smtClean="0"/>
              <a:t>                  -- OR ---</a:t>
            </a:r>
          </a:p>
          <a:p>
            <a:pPr indent="-228600">
              <a:buAutoNum type="arabicPeriod"/>
            </a:pPr>
            <a:r>
              <a:rPr lang="en-US" sz="1200" b="1" i="1" dirty="0" smtClean="0">
                <a:solidFill>
                  <a:srgbClr val="993300"/>
                </a:solidFill>
              </a:rPr>
              <a:t>Secure a Licensing Agreement.</a:t>
            </a:r>
          </a:p>
        </p:txBody>
      </p:sp>
      <p:pic>
        <p:nvPicPr>
          <p:cNvPr id="21" name="Picture 2" descr="E:\poovak\marketing\AKC\poovak_akc2.jpg"/>
          <p:cNvPicPr>
            <a:picLocks noChangeAspect="1" noChangeArrowheads="1"/>
          </p:cNvPicPr>
          <p:nvPr/>
        </p:nvPicPr>
        <p:blipFill>
          <a:blip r:embed="rId4" cstate="print"/>
          <a:srcRect/>
          <a:stretch>
            <a:fillRect/>
          </a:stretch>
        </p:blipFill>
        <p:spPr bwMode="auto">
          <a:xfrm>
            <a:off x="2895600" y="1371600"/>
            <a:ext cx="1153160" cy="20337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TextBox 31"/>
          <p:cNvSpPr txBox="1"/>
          <p:nvPr/>
        </p:nvSpPr>
        <p:spPr>
          <a:xfrm rot="16200000">
            <a:off x="2510367" y="1909233"/>
            <a:ext cx="1139799"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Prototype</a:t>
            </a:r>
            <a:endParaRPr lang="en-US" b="1" dirty="0">
              <a:solidFill>
                <a:schemeClr val="bg1"/>
              </a:solidFill>
              <a:effectLst>
                <a:outerShdw blurRad="38100" dist="38100" dir="2700000" algn="tl">
                  <a:srgbClr val="000000">
                    <a:alpha val="43137"/>
                  </a:srgbClr>
                </a:outerShdw>
              </a:effectLst>
            </a:endParaRPr>
          </a:p>
        </p:txBody>
      </p:sp>
      <p:pic>
        <p:nvPicPr>
          <p:cNvPr id="10" name="Picture 9" descr="PooVak_logo_for_dogfancy.jpg"/>
          <p:cNvPicPr/>
          <p:nvPr/>
        </p:nvPicPr>
        <p:blipFill>
          <a:blip r:embed="rId5" cstate="print"/>
          <a:srcRect l="6572" t="8182" r="4703" b="10001"/>
          <a:stretch>
            <a:fillRect/>
          </a:stretch>
        </p:blipFill>
        <p:spPr>
          <a:xfrm>
            <a:off x="228600" y="99235"/>
            <a:ext cx="2057400" cy="76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28"/>
          <p:cNvGrpSpPr/>
          <p:nvPr/>
        </p:nvGrpSpPr>
        <p:grpSpPr>
          <a:xfrm>
            <a:off x="6477000" y="1240466"/>
            <a:ext cx="2743200" cy="2057400"/>
            <a:chOff x="76200" y="1371600"/>
            <a:chExt cx="2743200" cy="2057400"/>
          </a:xfrm>
        </p:grpSpPr>
        <p:pic>
          <p:nvPicPr>
            <p:cNvPr id="25" name="Picture 24" descr="poovak_lid_open.jpg"/>
            <p:cNvPicPr>
              <a:picLocks noChangeAspect="1"/>
            </p:cNvPicPr>
            <p:nvPr/>
          </p:nvPicPr>
          <p:blipFill>
            <a:blip r:embed="rId6" cstate="print"/>
            <a:srcRect l="19826" t="46667" r="41379" b="23333"/>
            <a:stretch>
              <a:fillRect/>
            </a:stretch>
          </p:blipFill>
          <p:spPr>
            <a:xfrm>
              <a:off x="76200" y="1371600"/>
              <a:ext cx="2743200" cy="2057400"/>
            </a:xfrm>
            <a:prstGeom prst="rect">
              <a:avLst/>
            </a:prstGeom>
            <a:ln>
              <a:noFill/>
            </a:ln>
            <a:effectLst>
              <a:softEdge rad="112500"/>
            </a:effectLst>
          </p:spPr>
        </p:pic>
        <p:sp>
          <p:nvSpPr>
            <p:cNvPr id="13" name="Rounded Rectangle 12"/>
            <p:cNvSpPr/>
            <p:nvPr/>
          </p:nvSpPr>
          <p:spPr>
            <a:xfrm>
              <a:off x="228600" y="1600200"/>
              <a:ext cx="21336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buFont typeface="Arial" pitchFamily="34" charset="0"/>
                <a:buChar char="•"/>
              </a:pPr>
              <a:r>
                <a:rPr lang="en-US" sz="1400" b="1" i="1" dirty="0" smtClean="0">
                  <a:solidFill>
                    <a:schemeClr val="bg1"/>
                  </a:solidFill>
                </a:rPr>
                <a:t>Canister Lid fully opens for easy emptying of  low cost collection bag</a:t>
              </a:r>
              <a:endParaRPr lang="en-US" sz="1400" b="1" i="1" dirty="0">
                <a:solidFill>
                  <a:schemeClr val="bg1"/>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27173</TotalTime>
  <Words>357</Words>
  <Application>Microsoft Office PowerPoint</Application>
  <PresentationFormat>On-screen Show (4:3)</PresentationFormat>
  <Paragraphs>34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jerry robichaux</dc:creator>
  <cp:lastModifiedBy>Ali- Alternate</cp:lastModifiedBy>
  <cp:revision>808</cp:revision>
  <dcterms:created xsi:type="dcterms:W3CDTF">2012-05-18T17:40:52Z</dcterms:created>
  <dcterms:modified xsi:type="dcterms:W3CDTF">2014-08-28T16:23:00Z</dcterms:modified>
</cp:coreProperties>
</file>